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8" r:id="rId2"/>
    <p:sldId id="371" r:id="rId3"/>
    <p:sldId id="372" r:id="rId4"/>
    <p:sldId id="358" r:id="rId5"/>
    <p:sldId id="343" r:id="rId6"/>
    <p:sldId id="369" r:id="rId7"/>
    <p:sldId id="379" r:id="rId8"/>
    <p:sldId id="374" r:id="rId9"/>
    <p:sldId id="375" r:id="rId10"/>
    <p:sldId id="376" r:id="rId11"/>
    <p:sldId id="377" r:id="rId12"/>
    <p:sldId id="378" r:id="rId13"/>
    <p:sldId id="368" r:id="rId14"/>
    <p:sldId id="359" r:id="rId15"/>
    <p:sldId id="360" r:id="rId16"/>
    <p:sldId id="373" r:id="rId17"/>
    <p:sldId id="380" r:id="rId18"/>
    <p:sldId id="366" r:id="rId19"/>
    <p:sldId id="364" r:id="rId20"/>
    <p:sldId id="367" r:id="rId21"/>
    <p:sldId id="365" r:id="rId22"/>
    <p:sldId id="370" r:id="rId23"/>
    <p:sldId id="381" r:id="rId24"/>
    <p:sldId id="442" r:id="rId25"/>
  </p:sldIdLst>
  <p:sldSz cx="12192000" cy="6858000"/>
  <p:notesSz cx="6797675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1F448D"/>
    <a:srgbClr val="D9D9D9"/>
    <a:srgbClr val="B95146"/>
    <a:srgbClr val="4DA05A"/>
    <a:srgbClr val="ADB9CA"/>
    <a:srgbClr val="5C7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061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DCB93-8DAA-46B8-AC1F-8E4F398CD282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8070C-E13B-49B7-B219-7351A8B6E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9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안녕하십니까 전자공학과 </a:t>
            </a:r>
            <a:r>
              <a:rPr lang="ko-KR" altLang="en-US" sz="2000" dirty="0" err="1"/>
              <a:t>리모트센싱연구실의</a:t>
            </a:r>
            <a:r>
              <a:rPr lang="ko-KR" altLang="en-US" sz="2000" dirty="0"/>
              <a:t> 주재우입니다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발표 시작하겠습니다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기계학습 기반의 초음파 어레이를 사용한 손동작 인식입니다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4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68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85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59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7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7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목차로는</a:t>
            </a:r>
            <a:endParaRPr lang="en-US" altLang="ko-KR" sz="2000" dirty="0"/>
          </a:p>
          <a:p>
            <a:endParaRPr lang="en-US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개요 및 연구목적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ko-KR" altLang="en-US" sz="2000" dirty="0" err="1"/>
              <a:t>이론및</a:t>
            </a:r>
            <a:r>
              <a:rPr lang="ko-KR" altLang="en-US" sz="2000" dirty="0"/>
              <a:t> 실험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3. </a:t>
            </a:r>
            <a:r>
              <a:rPr lang="ko-KR" altLang="en-US" sz="2000" dirty="0"/>
              <a:t>시뮬레이션 결과</a:t>
            </a:r>
            <a:endParaRPr lang="en-US" altLang="ko-KR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4. </a:t>
            </a:r>
            <a:r>
              <a:rPr lang="ko-KR" altLang="en-US" sz="2000" dirty="0"/>
              <a:t>결론 및 향후 계획 입니다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08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70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2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29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3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8070C-E13B-49B7-B219-7351A8B6EDE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0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개요 및 연구목적 소개 하겠습니다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7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개요 및 연구목적 소개 하겠습니다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7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0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9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/>
              <a:t>이론및</a:t>
            </a:r>
            <a:r>
              <a:rPr lang="ko-KR" altLang="en-US" sz="2000" dirty="0"/>
              <a:t> 실험 입니다</a:t>
            </a:r>
            <a:r>
              <a:rPr lang="en-US" altLang="ko-KR" sz="2000" dirty="0"/>
              <a:t>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8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제스처 인식이란 인간의 동작이나 동작의 일부를 인식하고 해석하여 컴퓨터 또는 기타 전자장치에서 명령을 실행하는 기술을 말합니다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제스처 인식 세계시장의 규모를 나타낸 표에도 나오듯이 전세계적으로 제스처 인식 분야를 연구하고 제품을 개발하고있습니다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표를 보시면 코로나 바이러스가 시작된 </a:t>
            </a:r>
            <a:r>
              <a:rPr lang="en-US" altLang="ko-KR" sz="2000" dirty="0"/>
              <a:t>2019</a:t>
            </a:r>
            <a:r>
              <a:rPr lang="ko-KR" altLang="en-US" sz="2000" dirty="0"/>
              <a:t>년을 기점으로 하여 폭발적으로 규모가 증가하였습니다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</a:t>
            </a:r>
            <a:r>
              <a:rPr lang="ko-KR" altLang="en-US" sz="2000" dirty="0" err="1"/>
              <a:t>현대엘레베이터</a:t>
            </a:r>
            <a:r>
              <a:rPr lang="ko-KR" altLang="en-US" sz="2000" dirty="0"/>
              <a:t> 회사에서 터치리스방식의 엘리베이터가 있습니다 기존의 </a:t>
            </a:r>
            <a:r>
              <a:rPr lang="ko-KR" altLang="en-US" sz="2000" dirty="0" err="1"/>
              <a:t>버튼식</a:t>
            </a:r>
            <a:r>
              <a:rPr lang="ko-KR" altLang="en-US" sz="2000" dirty="0"/>
              <a:t> 이였던 엘리베이터 방식을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버튼을 클릭하지않고도 엘리베이터를 호출하고 층수를 </a:t>
            </a:r>
            <a:r>
              <a:rPr lang="ko-KR" altLang="en-US" sz="2000" dirty="0" err="1"/>
              <a:t>입력할수있는</a:t>
            </a:r>
            <a:r>
              <a:rPr lang="ko-KR" altLang="en-US" sz="2000" dirty="0"/>
              <a:t> 방식으로 변화 하였습니다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또다른 예시로는 </a:t>
            </a:r>
            <a:r>
              <a:rPr lang="en-US" altLang="ko-KR" sz="2000" dirty="0" err="1"/>
              <a:t>bmw</a:t>
            </a:r>
            <a:r>
              <a:rPr lang="en-US" altLang="ko-KR" sz="2000" dirty="0"/>
              <a:t> </a:t>
            </a:r>
            <a:r>
              <a:rPr lang="ko-KR" altLang="en-US" sz="2000" dirty="0"/>
              <a:t>에서 개발한 차량 손짓인식 기술이 있습니다 이도 마찬가지로 간단한 손짓 만으로도 볼륨 높낮이를 조절하거나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전화를 수신 거절 조작을 </a:t>
            </a:r>
            <a:r>
              <a:rPr lang="ko-KR" altLang="en-US" sz="2000" dirty="0" err="1"/>
              <a:t>할수있습니다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이러한 기술을 통해 </a:t>
            </a:r>
            <a:r>
              <a:rPr lang="ko-KR" altLang="en-US" sz="2000" dirty="0" err="1"/>
              <a:t>차량주행중</a:t>
            </a:r>
            <a:r>
              <a:rPr lang="ko-KR" altLang="en-US" sz="2000" dirty="0"/>
              <a:t> 핸드폰 조작에 따른 위험도를 크게 </a:t>
            </a:r>
            <a:r>
              <a:rPr lang="ko-KR" altLang="en-US" sz="2000" dirty="0" err="1"/>
              <a:t>낮출수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사례에서 보이듯이 이제는 우리 일상에 제스처 인식 기술이 </a:t>
            </a:r>
            <a:r>
              <a:rPr lang="ko-KR" altLang="en-US" sz="2000" dirty="0" err="1"/>
              <a:t>큰부분을</a:t>
            </a:r>
            <a:r>
              <a:rPr lang="ko-KR" altLang="en-US" sz="2000" dirty="0"/>
              <a:t> 차지하고 많은 이점이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저는 제스처인식을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토대로 연구를 진행하였습니다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제스처 인식 방식의 종류에는 크게 두가지로 나뉩니다 닌텐도 위와 </a:t>
            </a:r>
            <a:r>
              <a:rPr lang="en-US" altLang="ko-KR" sz="2000" dirty="0"/>
              <a:t>3D </a:t>
            </a:r>
            <a:r>
              <a:rPr lang="ko-KR" altLang="en-US" sz="2000" dirty="0"/>
              <a:t>터치스크린 처럼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직접 접촉을 하는 센서가 있습니다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종류로는 센서에 손을 접촉하지 않고 조작하는 비접촉식 </a:t>
            </a:r>
            <a:r>
              <a:rPr lang="ko-KR" altLang="en-US" sz="2000" dirty="0" err="1"/>
              <a:t>센서가있습니다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비접촉식 센서에는 카메라를 통해 제스처를 인식하는 방법과 웨어러블 장비를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  <a:r>
              <a:rPr lang="ko-KR" altLang="en-US" sz="2000" dirty="0"/>
              <a:t>적외선 카메라를 통해 </a:t>
            </a:r>
            <a:r>
              <a:rPr lang="ko-KR" altLang="en-US" sz="2000" dirty="0" err="1"/>
              <a:t>인식하는방법</a:t>
            </a:r>
            <a:r>
              <a:rPr lang="en-US" altLang="ko-KR" sz="2000" dirty="0"/>
              <a:t>,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그리고 가장 많이 사용되는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 있습니다 </a:t>
            </a:r>
            <a:r>
              <a:rPr lang="en-US" altLang="ko-KR" sz="2000" dirty="0"/>
              <a:t>TOF </a:t>
            </a:r>
            <a:r>
              <a:rPr lang="ko-KR" altLang="en-US" sz="2000" dirty="0"/>
              <a:t>방식이란 신호를 발사하고 돌아오는 신호를 분석하여 제스처를 파악하는 방식입니다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대표적인 예시로 레이저</a:t>
            </a:r>
            <a:r>
              <a:rPr lang="en-US" altLang="ko-KR" sz="2000" dirty="0"/>
              <a:t>, </a:t>
            </a:r>
            <a:r>
              <a:rPr lang="ko-KR" altLang="en-US" sz="2000" dirty="0"/>
              <a:t>전자기파</a:t>
            </a:r>
            <a:r>
              <a:rPr lang="en-US" altLang="ko-KR" sz="2000" dirty="0"/>
              <a:t>, </a:t>
            </a:r>
            <a:r>
              <a:rPr lang="ko-KR" altLang="en-US" sz="2000" dirty="0"/>
              <a:t>초음파가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6D8DA-37A9-4747-8D6F-3F1AE247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7F298-CC03-44DE-9B55-14C4C64AB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1D7D3-6EF7-428E-AA90-F3B4070D8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AE21F-0DF2-4E4D-B02B-1C376698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409B5-F517-4D89-9320-6C504AAE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888DF-0A69-41CA-BAD5-32042792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3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E65E8-1CBC-4DE1-9549-AB88D401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1DF92-3905-4201-A345-431893E14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9C834-D167-4970-90BD-1A2C00A1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01420-8A32-4E0D-9C24-6E308BF7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A85BE-2BDB-4240-A8A7-33424AE7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44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7C004C-544E-42A0-8036-1B7208383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BD1D30-7615-40B4-AA2B-61733C9BB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CFC41-7D95-4F9E-8911-01829531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66E09-C8BA-4EDE-AB9D-689A79D0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5B6AB-8DC8-49D8-A155-983498B5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6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86B1E-0A21-41EC-BB20-B08447B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03C6D-ACE5-4DF2-9F2B-C5153D0A5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2DB511-28A2-4D3D-9654-A197413C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CD517-E4A9-4012-8B9B-B07FCE01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73B4D-896C-40B5-B4DB-EBFFAE4C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0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08321-9167-427D-9678-607AE7DE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49770-4DFD-482D-8FFA-90717CD2E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FE32E6-4505-4EBF-BDC6-3FE73885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60D47-5C3A-4F85-8DB1-BD9F3220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BDA08-8C61-49A1-B233-DEE24FEF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2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594A-240F-4508-998A-785015F9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1FD4A-7962-4013-B8D2-838C6DEE8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85F8F-28C1-4650-8CD1-E65FCC568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DBA67A-B0A4-465A-8994-F7707AAD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3C8DED-6A1F-4B95-9129-5FF42C58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9377-A7F7-4608-8ACD-EC189F10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8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5C130-3321-4135-B2A2-0FC3877C9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270C9-2B82-4CB3-B1E1-58EBA5A36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8FB044-7B92-4BC9-9007-8A36E4D4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7D0A4C-AF8D-4CBB-9205-F7CCA6155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E48BEE-8AD8-4BE6-8DB6-79928213A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44A390-F845-47A2-B1CA-5AF1BF1E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515FB4-ABC8-4160-B94C-38C7B22A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3229DD-27DF-45E9-86CF-75577AC9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0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8B7C9-1934-48A2-A90A-BAFC93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7C6EDA-B59E-4FAC-AE39-203673F0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0C66D8-D1EC-4F79-BF11-96D0760A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9B1E0-9CFF-40DB-980B-BA91F14E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7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E023F1-3E39-4878-97C8-3896BF32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73177E-9776-426F-B237-DC941A79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A47FF-228D-4D23-AB36-48809AD0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C0675-F81C-4B42-889D-912ACC96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A0064-CDD8-486B-AFA0-FB20916F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D5525E-0008-4464-A9B9-7810AC6F3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C8EC4-194B-4413-AF91-ABCD5A1B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0873B4-26A5-430B-9709-7E9B364C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062CE7-ADA0-456A-A2E3-1D5ADEBE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4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D88E-6CC4-4D26-8E1D-5B56F3C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1C5D7D-7C08-4EDC-A325-146F9D242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D0CCE6-14B3-4EA6-ADEE-33EC0283C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02CDF-F131-4FBE-B82B-49DF813A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3EFD71-4FD4-400D-ABA9-F450EE65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340CE-0292-4EB1-A630-44FC73382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9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3ECF6C-0267-4990-8C63-A444D126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49D12-3AD1-444F-AD1F-4E099BA62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FF079-F786-4E2D-B077-AE563E76A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08B4D-526F-4D7E-AA1A-ED45EB31355D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CA8E5-15C6-4FAA-AC0E-140778E10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74C246-A3C5-45AF-B37E-829C5AF91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CD80-33F0-4E4E-9A00-EEA4598A5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8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4">
            <a:extLst>
              <a:ext uri="{FF2B5EF4-FFF2-40B4-BE49-F238E27FC236}">
                <a16:creationId xmlns:a16="http://schemas.microsoft.com/office/drawing/2014/main" id="{AF553943-5C21-4359-A531-7F8E05550620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5">
            <a:extLst>
              <a:ext uri="{FF2B5EF4-FFF2-40B4-BE49-F238E27FC236}">
                <a16:creationId xmlns:a16="http://schemas.microsoft.com/office/drawing/2014/main" id="{43FA237E-663A-44AE-8E4C-90FDED12787A}"/>
              </a:ext>
            </a:extLst>
          </p:cNvPr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직선 연결선 4">
            <a:extLst>
              <a:ext uri="{FF2B5EF4-FFF2-40B4-BE49-F238E27FC236}">
                <a16:creationId xmlns:a16="http://schemas.microsoft.com/office/drawing/2014/main" id="{355D3A46-ECAB-4093-B846-CE8D78A34E6D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5">
            <a:extLst>
              <a:ext uri="{FF2B5EF4-FFF2-40B4-BE49-F238E27FC236}">
                <a16:creationId xmlns:a16="http://schemas.microsoft.com/office/drawing/2014/main" id="{D74053D6-76C4-4D51-A09E-E7AE4B379615}"/>
              </a:ext>
            </a:extLst>
          </p:cNvPr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999F70-EA22-4DF3-BC2F-6A61084BF45A}"/>
              </a:ext>
            </a:extLst>
          </p:cNvPr>
          <p:cNvSpPr txBox="1"/>
          <p:nvPr/>
        </p:nvSpPr>
        <p:spPr>
          <a:xfrm>
            <a:off x="435497" y="2101008"/>
            <a:ext cx="1133548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2800" b="1" dirty="0" err="1"/>
              <a:t>드론과</a:t>
            </a:r>
            <a:r>
              <a:rPr lang="ko-KR" altLang="en-US" sz="2800" b="1" dirty="0"/>
              <a:t> 조류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오물풍선 분류 탐지를 위한 최적화 객체 탐지 모델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45733" y="3006224"/>
            <a:ext cx="33393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id="{56E73945-3E09-4AF1-B674-2159D06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6C396-2776-4C74-BFBE-5CD034FD409E}"/>
              </a:ext>
            </a:extLst>
          </p:cNvPr>
          <p:cNvSpPr txBox="1"/>
          <p:nvPr/>
        </p:nvSpPr>
        <p:spPr>
          <a:xfrm>
            <a:off x="2393657" y="4526945"/>
            <a:ext cx="740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7, 2024 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강지원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박하늘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이현섭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주재우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Electronic Engineering </a:t>
            </a:r>
            <a:r>
              <a:rPr lang="en-US" altLang="ko-KR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Gyeongsang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University </a:t>
            </a: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wnwodn66@naver.com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F4DD47-8643-48A5-A5D2-3B80F11E1737}"/>
              </a:ext>
            </a:extLst>
          </p:cNvPr>
          <p:cNvGrpSpPr/>
          <p:nvPr/>
        </p:nvGrpSpPr>
        <p:grpSpPr>
          <a:xfrm>
            <a:off x="5328456" y="6201043"/>
            <a:ext cx="1535081" cy="532479"/>
            <a:chOff x="199504" y="5067773"/>
            <a:chExt cx="3524597" cy="153253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A473B57-B695-4A98-A931-F9B4E0BDB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3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3464EB6D-B213-46B4-BB26-85548103B1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350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377981" y="795507"/>
            <a:ext cx="11805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YOLOv8 </a:t>
            </a:r>
            <a:r>
              <a:rPr lang="ko-KR" altLang="en-US" b="1" dirty="0"/>
              <a:t>주요 특징 및 선정이유</a:t>
            </a:r>
            <a:endParaRPr lang="en-US" altLang="ko-KR" b="1" dirty="0"/>
          </a:p>
          <a:p>
            <a:r>
              <a:rPr lang="ko-KR" altLang="en-US" b="1" dirty="0"/>
              <a:t>빠르고 정확한 객체 탐지</a:t>
            </a:r>
            <a:r>
              <a:rPr lang="en-US" altLang="ko-KR" dirty="0"/>
              <a:t>: YOLOv8</a:t>
            </a:r>
            <a:r>
              <a:rPr lang="ko-KR" altLang="en-US" dirty="0"/>
              <a:t>는 최첨단의 성능을 제공하면서도 실시간 객체 탐지를 위해 자유로운 설계 가능함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사용자 친화적 설계</a:t>
            </a:r>
            <a:r>
              <a:rPr lang="en-US" altLang="ko-KR" dirty="0"/>
              <a:t>: </a:t>
            </a:r>
            <a:r>
              <a:rPr lang="ko-KR" altLang="en-US" dirty="0"/>
              <a:t>쉬운 설치 및 사용을 위한 명령어와 도구가 포함되어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YOLO </a:t>
            </a:r>
            <a:r>
              <a:rPr lang="ko-KR" altLang="en-US" dirty="0"/>
              <a:t>이전 버전과 비교할 때도 더 빠르고 더 작은 파라미터로 높은 성능을 만들어 낼 수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4377306" y="5508016"/>
            <a:ext cx="343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&lt;YOLOv8 vs YOLOv5,6,7&gt;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6612FB-02B8-4491-8D5C-2C7E9037A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85" y="2221017"/>
            <a:ext cx="8766689" cy="32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377981" y="795507"/>
            <a:ext cx="11805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YOLOv11 </a:t>
            </a:r>
            <a:r>
              <a:rPr lang="ko-KR" altLang="en-US" b="1" dirty="0"/>
              <a:t>주요 특징 및 선정이유</a:t>
            </a:r>
            <a:endParaRPr lang="en-US" altLang="ko-KR" b="1" dirty="0"/>
          </a:p>
          <a:p>
            <a:r>
              <a:rPr lang="ko-KR" altLang="en-US" b="1" dirty="0"/>
              <a:t>더 적은 파라미터로 높은 정확도</a:t>
            </a:r>
            <a:r>
              <a:rPr lang="en-US" altLang="ko-KR" dirty="0"/>
              <a:t>: </a:t>
            </a:r>
            <a:r>
              <a:rPr lang="ko-KR" altLang="en-US" dirty="0"/>
              <a:t>모델 디자인의 발전을 통해 </a:t>
            </a:r>
            <a:r>
              <a:rPr lang="en-US" altLang="ko-KR" dirty="0"/>
              <a:t>YOLO11m</a:t>
            </a:r>
            <a:r>
              <a:rPr lang="ko-KR" altLang="en-US" dirty="0"/>
              <a:t>은 </a:t>
            </a:r>
            <a:r>
              <a:rPr lang="en-US" altLang="ko-KR" dirty="0"/>
              <a:t>YOLOv8</a:t>
            </a:r>
            <a:r>
              <a:rPr lang="ko-KR" altLang="en-US" dirty="0"/>
              <a:t>에 비해 </a:t>
            </a:r>
            <a:r>
              <a:rPr lang="en-US" altLang="ko-KR" dirty="0"/>
              <a:t>22% </a:t>
            </a:r>
            <a:r>
              <a:rPr lang="ko-KR" altLang="en-US" dirty="0"/>
              <a:t>적은 파라미터로 </a:t>
            </a:r>
            <a:r>
              <a:rPr lang="en-US" altLang="ko-KR" dirty="0"/>
              <a:t>COCO </a:t>
            </a:r>
            <a:r>
              <a:rPr lang="ko-KR" altLang="en-US" dirty="0"/>
              <a:t>데이터셋에서 더 높은 평균 정밀도</a:t>
            </a:r>
            <a:r>
              <a:rPr lang="en-US" altLang="ko-KR" dirty="0"/>
              <a:t>(</a:t>
            </a:r>
            <a:r>
              <a:rPr lang="en-US" altLang="ko-KR" dirty="0" err="1"/>
              <a:t>mAP</a:t>
            </a:r>
            <a:r>
              <a:rPr lang="en-US" altLang="ko-KR" dirty="0"/>
              <a:t>)</a:t>
            </a:r>
            <a:r>
              <a:rPr lang="ko-KR" altLang="en-US" dirty="0"/>
              <a:t>를 달성하여 계산 효율성을 유지하면서도 정확도를 향상시킴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다양한 환경에서의 적응성</a:t>
            </a:r>
            <a:r>
              <a:rPr lang="en-US" altLang="ko-KR" dirty="0"/>
              <a:t>: YOLO11</a:t>
            </a:r>
            <a:r>
              <a:rPr lang="ko-KR" altLang="en-US" dirty="0"/>
              <a:t>은 </a:t>
            </a:r>
            <a:r>
              <a:rPr lang="ko-KR" altLang="en-US" dirty="0" err="1"/>
              <a:t>엣지</a:t>
            </a:r>
            <a:r>
              <a:rPr lang="ko-KR" altLang="en-US" dirty="0"/>
              <a:t> 디바이스</a:t>
            </a:r>
            <a:r>
              <a:rPr lang="en-US" altLang="ko-KR" dirty="0"/>
              <a:t>, </a:t>
            </a:r>
            <a:r>
              <a:rPr lang="ko-KR" altLang="en-US" dirty="0"/>
              <a:t>클라우드 플랫폼</a:t>
            </a:r>
            <a:r>
              <a:rPr lang="en-US" altLang="ko-KR" dirty="0"/>
              <a:t>, NVIDIA GPU</a:t>
            </a:r>
            <a:r>
              <a:rPr lang="ko-KR" altLang="en-US" dirty="0"/>
              <a:t>를 지원하는 시스템 등 다양한 환경에서 원활하게 배포될 수 있어 최대의 유연성을 제공함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다양한 작업 지원</a:t>
            </a:r>
            <a:r>
              <a:rPr lang="en-US" altLang="ko-KR" dirty="0"/>
              <a:t>: </a:t>
            </a:r>
            <a:r>
              <a:rPr lang="ko-KR" altLang="en-US" dirty="0"/>
              <a:t>객체 탐지</a:t>
            </a:r>
            <a:r>
              <a:rPr lang="en-US" altLang="ko-KR" dirty="0"/>
              <a:t>, </a:t>
            </a:r>
            <a:r>
              <a:rPr lang="ko-KR" altLang="en-US" dirty="0"/>
              <a:t>인스턴스 분할</a:t>
            </a:r>
            <a:r>
              <a:rPr lang="en-US" altLang="ko-KR" dirty="0"/>
              <a:t>, </a:t>
            </a:r>
            <a:r>
              <a:rPr lang="ko-KR" altLang="en-US" dirty="0"/>
              <a:t>이미지 분류</a:t>
            </a:r>
            <a:r>
              <a:rPr lang="en-US" altLang="ko-KR" dirty="0"/>
              <a:t>, </a:t>
            </a:r>
            <a:r>
              <a:rPr lang="ko-KR" altLang="en-US" dirty="0"/>
              <a:t>자세 추정</a:t>
            </a:r>
            <a:r>
              <a:rPr lang="en-US" altLang="ko-KR" dirty="0"/>
              <a:t>, OBB(</a:t>
            </a:r>
            <a:r>
              <a:rPr lang="ko-KR" altLang="en-US" dirty="0"/>
              <a:t>방향 객체 탐지</a:t>
            </a:r>
            <a:r>
              <a:rPr lang="en-US" altLang="ko-KR" dirty="0"/>
              <a:t>) </a:t>
            </a:r>
            <a:r>
              <a:rPr lang="ko-KR" altLang="en-US" dirty="0"/>
              <a:t>등 다양한 컴퓨터 비전 작업을 수행하도록 설계됨</a:t>
            </a:r>
            <a:r>
              <a:rPr lang="en-US" altLang="ko-KR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4377306" y="5508016"/>
            <a:ext cx="4078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&lt;YOLOv11 vs YOLOv5,6,7,8,9,10&gt;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88867C-F4D7-45B4-837C-31B88D0F4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956" y="2757345"/>
            <a:ext cx="6559700" cy="28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2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585400" y="849954"/>
            <a:ext cx="1160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사용된 모델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구글에서 개발한 가벼운 모델이지만 우수한 성능을 보이는 </a:t>
            </a:r>
            <a:r>
              <a:rPr lang="en-US" altLang="ko-KR" dirty="0" err="1"/>
              <a:t>EfficientDet</a:t>
            </a:r>
            <a:endParaRPr lang="en-US" altLang="ko-KR" dirty="0"/>
          </a:p>
          <a:p>
            <a:r>
              <a:rPr lang="en-US" altLang="ko-KR" dirty="0"/>
              <a:t>                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4368794" y="5225258"/>
            <a:ext cx="343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en-US" altLang="ko-KR" b="1" dirty="0" err="1"/>
              <a:t>EfficientDet</a:t>
            </a:r>
            <a:r>
              <a:rPr lang="en-US" altLang="ko-KR" b="1" dirty="0"/>
              <a:t> architecture&gt;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5FBA0E-CAB7-4B82-9B98-B2EBE04B47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943"/>
          <a:stretch/>
        </p:blipFill>
        <p:spPr>
          <a:xfrm>
            <a:off x="966033" y="1694207"/>
            <a:ext cx="9556138" cy="34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3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C37A06-6986-44F5-ABA9-6C78C9914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483" y="1306983"/>
            <a:ext cx="3419490" cy="33787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6B91B8-2DD2-4768-A5AB-FE54D9E2D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56" y="1915310"/>
            <a:ext cx="3908961" cy="2266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5B91B6-78F6-4185-BE9A-E4F10BE7B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153" y="1380192"/>
            <a:ext cx="3269932" cy="32514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585400" y="849954"/>
            <a:ext cx="1160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사용된 모델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b="1" dirty="0"/>
              <a:t>yolo v8, yolo v11, </a:t>
            </a:r>
            <a:r>
              <a:rPr lang="en-US" altLang="ko-KR" b="1" dirty="0" err="1"/>
              <a:t>efficientDet</a:t>
            </a:r>
            <a:r>
              <a:rPr lang="ko-KR" altLang="en-US" b="1" dirty="0"/>
              <a:t> </a:t>
            </a:r>
            <a:r>
              <a:rPr lang="en-US" altLang="ko-KR" b="1" dirty="0"/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BE1CE-7522-43F7-A24A-07994E64F589}"/>
              </a:ext>
            </a:extLst>
          </p:cNvPr>
          <p:cNvSpPr/>
          <p:nvPr/>
        </p:nvSpPr>
        <p:spPr>
          <a:xfrm>
            <a:off x="1692355" y="4773638"/>
            <a:ext cx="1384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&lt;yolo v8&gt;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5588469" y="4773638"/>
            <a:ext cx="1663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&lt;yolo v11&gt;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541DAF-C2DB-4028-91DC-CC53011E4903}"/>
              </a:ext>
            </a:extLst>
          </p:cNvPr>
          <p:cNvSpPr/>
          <p:nvPr/>
        </p:nvSpPr>
        <p:spPr>
          <a:xfrm>
            <a:off x="8713507" y="4780258"/>
            <a:ext cx="2003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 </a:t>
            </a:r>
            <a:r>
              <a:rPr lang="en-US" altLang="ko-KR" b="1" dirty="0" err="1"/>
              <a:t>efficientDet</a:t>
            </a:r>
            <a:r>
              <a:rPr lang="en-US" altLang="ko-KR" b="1" dirty="0"/>
              <a:t> 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0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0F21D5A-4910-4649-A49C-1D49A4939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94" y="2180619"/>
            <a:ext cx="2958353" cy="2958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DADFB9-CE15-4C9C-9A1F-0A4EC2D69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140" y="2180617"/>
            <a:ext cx="2958353" cy="2958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A4A30E-C3C5-4FB2-993F-B1EDE189E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752" y="2180617"/>
            <a:ext cx="2958353" cy="29583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E2C24-A46B-411E-BBDE-B0C86F8EA9A9}"/>
              </a:ext>
            </a:extLst>
          </p:cNvPr>
          <p:cNvSpPr/>
          <p:nvPr/>
        </p:nvSpPr>
        <p:spPr>
          <a:xfrm>
            <a:off x="585400" y="849954"/>
            <a:ext cx="11319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:   </a:t>
            </a:r>
            <a:r>
              <a:rPr lang="ko-KR" altLang="en-US" dirty="0"/>
              <a:t>비</a:t>
            </a:r>
            <a:r>
              <a:rPr lang="en-US" altLang="ko-KR" dirty="0"/>
              <a:t>, </a:t>
            </a:r>
            <a:r>
              <a:rPr lang="ko-KR" altLang="en-US" dirty="0"/>
              <a:t>안개와 같은 기상의 변화와 낮과 밤의 변화 환경을 고려하기 위해 이미지 증강 기법으로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 err="1"/>
              <a:t>블러처리</a:t>
            </a:r>
            <a:r>
              <a:rPr lang="en-US" altLang="ko-KR" dirty="0"/>
              <a:t>, </a:t>
            </a:r>
            <a:r>
              <a:rPr lang="ko-KR" altLang="en-US" dirty="0"/>
              <a:t>노이즈 추가</a:t>
            </a:r>
            <a:r>
              <a:rPr lang="en-US" altLang="ko-KR" dirty="0"/>
              <a:t>, </a:t>
            </a:r>
            <a:r>
              <a:rPr lang="ko-KR" altLang="en-US" dirty="0"/>
              <a:t>흑백 처리</a:t>
            </a:r>
            <a:r>
              <a:rPr lang="en-US" altLang="ko-KR" dirty="0"/>
              <a:t>, </a:t>
            </a:r>
            <a:r>
              <a:rPr lang="ko-KR" altLang="en-US" dirty="0"/>
              <a:t>밝기 조절을 사용한 다양한 데이터셋을 사용하여 학습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24A445-8553-4BAA-9600-0111F321FB66}"/>
              </a:ext>
            </a:extLst>
          </p:cNvPr>
          <p:cNvSpPr/>
          <p:nvPr/>
        </p:nvSpPr>
        <p:spPr>
          <a:xfrm>
            <a:off x="1379577" y="5263676"/>
            <a:ext cx="1776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&lt;</a:t>
            </a:r>
            <a:r>
              <a:rPr lang="ko-KR" altLang="en-US" b="1" dirty="0"/>
              <a:t>원본 이미지</a:t>
            </a:r>
            <a:r>
              <a:rPr lang="en-US" altLang="ko-KR" b="1" dirty="0"/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8DF593-1F96-4402-B31F-B350246C568E}"/>
              </a:ext>
            </a:extLst>
          </p:cNvPr>
          <p:cNvSpPr/>
          <p:nvPr/>
        </p:nvSpPr>
        <p:spPr>
          <a:xfrm>
            <a:off x="6280551" y="5301150"/>
            <a:ext cx="376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밝기조절 </a:t>
            </a:r>
            <a:r>
              <a:rPr lang="en-US" altLang="ko-KR" b="1" dirty="0"/>
              <a:t>+ </a:t>
            </a:r>
            <a:r>
              <a:rPr lang="ko-KR" altLang="en-US" b="1" dirty="0" err="1"/>
              <a:t>노이즈추가</a:t>
            </a:r>
            <a:r>
              <a:rPr lang="ko-KR" altLang="en-US" b="1" dirty="0"/>
              <a:t> 이미지</a:t>
            </a:r>
            <a:r>
              <a:rPr lang="en-US" altLang="ko-KR" b="1" dirty="0"/>
              <a:t>&gt;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129297-7DC0-4C4F-963B-52F5FC0FB83F}"/>
              </a:ext>
            </a:extLst>
          </p:cNvPr>
          <p:cNvSpPr/>
          <p:nvPr/>
        </p:nvSpPr>
        <p:spPr>
          <a:xfrm>
            <a:off x="4059053" y="3267635"/>
            <a:ext cx="1050828" cy="6463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0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81FC379-CF61-4C94-BD4C-51C8E7D9B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27" y="2015023"/>
            <a:ext cx="2850776" cy="285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3472D-C8FE-4C8D-BB55-078038560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924" y="2005170"/>
            <a:ext cx="2850767" cy="28507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A027D7-CAAE-49CD-B5A8-31D50AEB0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869" y="2046861"/>
            <a:ext cx="2850767" cy="285076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E1ADB-E4BA-45E0-9323-E9FFF5DC0C34}"/>
              </a:ext>
            </a:extLst>
          </p:cNvPr>
          <p:cNvSpPr/>
          <p:nvPr/>
        </p:nvSpPr>
        <p:spPr>
          <a:xfrm>
            <a:off x="585400" y="849954"/>
            <a:ext cx="11319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:</a:t>
            </a:r>
            <a:r>
              <a:rPr lang="en-US" altLang="ko-KR" dirty="0"/>
              <a:t>  </a:t>
            </a:r>
            <a:r>
              <a:rPr lang="ko-KR" altLang="en-US" dirty="0"/>
              <a:t>같은 이미지 데이터에 이미지 증강기법과 추가로 이미지 회전</a:t>
            </a:r>
            <a:r>
              <a:rPr lang="en-US" altLang="ko-KR" dirty="0"/>
              <a:t>, </a:t>
            </a:r>
            <a:r>
              <a:rPr lang="ko-KR" altLang="en-US" dirty="0"/>
              <a:t>크기 조정</a:t>
            </a:r>
            <a:r>
              <a:rPr lang="en-US" altLang="ko-KR" dirty="0"/>
              <a:t>, </a:t>
            </a:r>
            <a:r>
              <a:rPr lang="ko-KR" altLang="en-US" dirty="0"/>
              <a:t>색상 </a:t>
            </a:r>
            <a:r>
              <a:rPr lang="ko-KR" altLang="en-US" dirty="0" err="1"/>
              <a:t>변화등의</a:t>
            </a:r>
            <a:r>
              <a:rPr lang="ko-KR" altLang="en-US" dirty="0"/>
              <a:t> 기         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법을 통해 데이터를 다양화하여 모델의 성능 향상</a:t>
            </a:r>
            <a:r>
              <a:rPr lang="en-US" altLang="ko-KR" dirty="0"/>
              <a:t>.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8789596-BAAE-43B3-B099-5967A06E8FD3}"/>
              </a:ext>
            </a:extLst>
          </p:cNvPr>
          <p:cNvSpPr/>
          <p:nvPr/>
        </p:nvSpPr>
        <p:spPr>
          <a:xfrm>
            <a:off x="3709429" y="3227293"/>
            <a:ext cx="618564" cy="340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18214BE-9ED8-4F29-B24C-E4586F9719C6}"/>
              </a:ext>
            </a:extLst>
          </p:cNvPr>
          <p:cNvSpPr/>
          <p:nvPr/>
        </p:nvSpPr>
        <p:spPr>
          <a:xfrm>
            <a:off x="7538268" y="3227293"/>
            <a:ext cx="687144" cy="3406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AB8A1-DF98-44A5-A059-543134F54686}"/>
              </a:ext>
            </a:extLst>
          </p:cNvPr>
          <p:cNvSpPr/>
          <p:nvPr/>
        </p:nvSpPr>
        <p:spPr>
          <a:xfrm>
            <a:off x="3604991" y="5298957"/>
            <a:ext cx="5048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이미지 회전</a:t>
            </a:r>
            <a:r>
              <a:rPr lang="en-US" altLang="ko-KR" b="1" dirty="0"/>
              <a:t>+</a:t>
            </a:r>
            <a:r>
              <a:rPr lang="ko-KR" altLang="en-US" b="1" dirty="0"/>
              <a:t>크기 조정</a:t>
            </a:r>
            <a:r>
              <a:rPr lang="en-US" altLang="ko-KR" b="1" dirty="0"/>
              <a:t>+ </a:t>
            </a:r>
            <a:r>
              <a:rPr lang="ko-KR" altLang="en-US" b="1" dirty="0"/>
              <a:t>색상변화 이미지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2404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E1ADB-E4BA-45E0-9323-E9FFF5DC0C34}"/>
              </a:ext>
            </a:extLst>
          </p:cNvPr>
          <p:cNvSpPr/>
          <p:nvPr/>
        </p:nvSpPr>
        <p:spPr>
          <a:xfrm>
            <a:off x="585400" y="849954"/>
            <a:ext cx="11319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전처리</a:t>
            </a:r>
            <a:r>
              <a:rPr lang="en-US" altLang="ko-KR" b="1" dirty="0"/>
              <a:t>:</a:t>
            </a:r>
            <a:r>
              <a:rPr lang="en-US" altLang="ko-KR" dirty="0"/>
              <a:t>  </a:t>
            </a:r>
            <a:r>
              <a:rPr lang="ko-KR" altLang="en-US" dirty="0"/>
              <a:t>같은 이미지 데이터에 이미지 증강기법과 추가로 이미지 회전</a:t>
            </a:r>
            <a:r>
              <a:rPr lang="en-US" altLang="ko-KR" dirty="0"/>
              <a:t>, </a:t>
            </a:r>
            <a:r>
              <a:rPr lang="ko-KR" altLang="en-US" dirty="0"/>
              <a:t>크기 조정</a:t>
            </a:r>
            <a:r>
              <a:rPr lang="en-US" altLang="ko-KR" dirty="0"/>
              <a:t>, </a:t>
            </a:r>
            <a:r>
              <a:rPr lang="ko-KR" altLang="en-US" dirty="0"/>
              <a:t>색상 </a:t>
            </a:r>
            <a:r>
              <a:rPr lang="ko-KR" altLang="en-US" dirty="0" err="1"/>
              <a:t>변화등의</a:t>
            </a:r>
            <a:r>
              <a:rPr lang="ko-KR" altLang="en-US" dirty="0"/>
              <a:t> 기         </a:t>
            </a:r>
            <a:endParaRPr lang="en-US" altLang="ko-KR" dirty="0"/>
          </a:p>
          <a:p>
            <a:r>
              <a:rPr lang="en-US" altLang="ko-KR" dirty="0"/>
              <a:t>                     </a:t>
            </a:r>
            <a:r>
              <a:rPr lang="ko-KR" altLang="en-US" dirty="0"/>
              <a:t>법을 통해 데이터를 다양화하여 모델의 성능 향상</a:t>
            </a:r>
            <a:r>
              <a:rPr lang="en-US" altLang="ko-KR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4AB8A1-DF98-44A5-A059-543134F54686}"/>
              </a:ext>
            </a:extLst>
          </p:cNvPr>
          <p:cNvSpPr/>
          <p:nvPr/>
        </p:nvSpPr>
        <p:spPr>
          <a:xfrm>
            <a:off x="3604991" y="5298957"/>
            <a:ext cx="5048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이미지 회전</a:t>
            </a:r>
            <a:r>
              <a:rPr lang="en-US" altLang="ko-KR" b="1" dirty="0"/>
              <a:t>+</a:t>
            </a:r>
            <a:r>
              <a:rPr lang="ko-KR" altLang="en-US" b="1" dirty="0"/>
              <a:t>크기 조정</a:t>
            </a:r>
            <a:r>
              <a:rPr lang="en-US" altLang="ko-KR" b="1" dirty="0"/>
              <a:t>+ </a:t>
            </a:r>
            <a:r>
              <a:rPr lang="ko-KR" altLang="en-US" b="1" dirty="0"/>
              <a:t>색상변화 이미지</a:t>
            </a:r>
            <a:r>
              <a:rPr lang="en-US" altLang="ko-KR" b="1" dirty="0"/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009593-6DE7-4508-B411-52D4F70DB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879" y="1612268"/>
            <a:ext cx="738290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7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3FB651C-74EE-4FCA-9037-DBA75726743B}"/>
              </a:ext>
            </a:extLst>
          </p:cNvPr>
          <p:cNvSpPr/>
          <p:nvPr/>
        </p:nvSpPr>
        <p:spPr>
          <a:xfrm>
            <a:off x="2004060" y="102615"/>
            <a:ext cx="818388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  <a:endParaRPr lang="en-US" sz="2400" spc="-7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520" y="874114"/>
            <a:ext cx="2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B1CD0F-EAF5-4D39-B788-3CE6B4F9755E}"/>
              </a:ext>
            </a:extLst>
          </p:cNvPr>
          <p:cNvGrpSpPr/>
          <p:nvPr/>
        </p:nvGrpSpPr>
        <p:grpSpPr>
          <a:xfrm>
            <a:off x="2988682" y="2932245"/>
            <a:ext cx="6199463" cy="1083553"/>
            <a:chOff x="2491531" y="2932245"/>
            <a:chExt cx="6199463" cy="1083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9E090E-9A34-4BA7-B926-024F5AA2005F}"/>
                </a:ext>
              </a:extLst>
            </p:cNvPr>
            <p:cNvSpPr txBox="1"/>
            <p:nvPr/>
          </p:nvSpPr>
          <p:spPr>
            <a:xfrm>
              <a:off x="3935681" y="3092468"/>
              <a:ext cx="37893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altLang="ko-KR" sz="2800" b="1" kern="0" spc="-5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rPr>
                <a:t>Simulation </a:t>
              </a:r>
              <a:r>
                <a:rPr lang="ko-KR" altLang="en-US" sz="2800" b="1" kern="0" spc="-5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rPr>
                <a:t>결과</a:t>
              </a:r>
              <a:endParaRPr lang="en-US" altLang="ko-KR" sz="2800" b="1" kern="0" spc="-50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endParaRPr>
            </a:p>
            <a:p>
              <a:endParaRPr lang="ko-KR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6316D5-9042-4E6B-9C48-DE4A6E95E436}"/>
                </a:ext>
              </a:extLst>
            </p:cNvPr>
            <p:cNvGrpSpPr/>
            <p:nvPr/>
          </p:nvGrpSpPr>
          <p:grpSpPr>
            <a:xfrm>
              <a:off x="2491531" y="2932245"/>
              <a:ext cx="6199463" cy="763370"/>
              <a:chOff x="2491531" y="2932245"/>
              <a:chExt cx="6199463" cy="76337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EADEAA7F-ED98-436A-B5C9-519D4927ECA4}"/>
                  </a:ext>
                </a:extLst>
              </p:cNvPr>
              <p:cNvSpPr/>
              <p:nvPr/>
            </p:nvSpPr>
            <p:spPr>
              <a:xfrm>
                <a:off x="2969703" y="3067709"/>
                <a:ext cx="5721291" cy="49231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211CC91E-BEA2-4841-8060-E9BE7460B716}"/>
                  </a:ext>
                </a:extLst>
              </p:cNvPr>
              <p:cNvSpPr/>
              <p:nvPr/>
            </p:nvSpPr>
            <p:spPr>
              <a:xfrm>
                <a:off x="2491531" y="2932245"/>
                <a:ext cx="780176" cy="763370"/>
              </a:xfrm>
              <a:prstGeom prst="diamon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dirty="0"/>
                  <a:t>3</a:t>
                </a:r>
                <a:endParaRPr lang="ko-KR" altLang="en-US" sz="2600" dirty="0"/>
              </a:p>
            </p:txBody>
          </p:sp>
        </p:grp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4A068CA7-ABA2-46F8-AAF3-E36B721F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12674-4F5B-4FE6-8486-6865FF902097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D64A871-69B2-4B22-BC37-E054B0587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42C2871E-493E-4DD6-BF09-08942501A3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08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C955B6-6200-46FC-BEC6-8509DABE3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962" y="1098514"/>
            <a:ext cx="4373851" cy="4373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038256-D644-49B6-A217-ABBF68583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189" y="1113260"/>
            <a:ext cx="4373851" cy="43738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B986DC-4696-4AF9-9700-DD8A52405726}"/>
              </a:ext>
            </a:extLst>
          </p:cNvPr>
          <p:cNvSpPr/>
          <p:nvPr/>
        </p:nvSpPr>
        <p:spPr>
          <a:xfrm>
            <a:off x="1974638" y="5548743"/>
            <a:ext cx="337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Yolo v8</a:t>
            </a:r>
            <a:r>
              <a:rPr lang="ko-KR" altLang="en-US" b="1" dirty="0"/>
              <a:t>의 오물풍선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529221-8C36-44F0-880B-91E83D359A81}"/>
              </a:ext>
            </a:extLst>
          </p:cNvPr>
          <p:cNvSpPr/>
          <p:nvPr/>
        </p:nvSpPr>
        <p:spPr>
          <a:xfrm>
            <a:off x="7303744" y="5535716"/>
            <a:ext cx="291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Yolo v8</a:t>
            </a:r>
            <a:r>
              <a:rPr lang="ko-KR" altLang="en-US" b="1" dirty="0"/>
              <a:t>의 조류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DA2343-FCAE-43B4-9F79-9DC484CC8805}"/>
              </a:ext>
            </a:extLst>
          </p:cNvPr>
          <p:cNvSpPr/>
          <p:nvPr/>
        </p:nvSpPr>
        <p:spPr>
          <a:xfrm>
            <a:off x="5198158" y="-22486"/>
            <a:ext cx="1795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/>
              <a:t>Yolo v8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3844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9FBE5BB-00DF-4280-B485-6ED7DC4D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1" y="830729"/>
            <a:ext cx="3897406" cy="2598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3164F8-0AE2-4FDB-BB97-E9BBE932C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31" y="3336286"/>
            <a:ext cx="4036478" cy="2690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648B28-D8EF-4FD7-9632-0052A5C96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847" y="1332674"/>
            <a:ext cx="5342965" cy="4007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96F9A7-C346-420D-962B-589BC801F91D}"/>
              </a:ext>
            </a:extLst>
          </p:cNvPr>
          <p:cNvSpPr/>
          <p:nvPr/>
        </p:nvSpPr>
        <p:spPr>
          <a:xfrm>
            <a:off x="5198158" y="-22486"/>
            <a:ext cx="1795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/>
              <a:t>Yolo v8</a:t>
            </a:r>
            <a:endParaRPr lang="ko-KR" altLang="en-US" sz="36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7EBEB4-CB6C-4F7A-9E37-29FE9FDDD25A}"/>
              </a:ext>
            </a:extLst>
          </p:cNvPr>
          <p:cNvSpPr/>
          <p:nvPr/>
        </p:nvSpPr>
        <p:spPr>
          <a:xfrm>
            <a:off x="3428621" y="5364786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Precision-Recall curve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7E6AA3-56FF-4894-8FF1-A362DEC24ECA}"/>
              </a:ext>
            </a:extLst>
          </p:cNvPr>
          <p:cNvSpPr/>
          <p:nvPr/>
        </p:nvSpPr>
        <p:spPr>
          <a:xfrm>
            <a:off x="3428621" y="2773471"/>
            <a:ext cx="2487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F1-Confidence Curve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68293D-502F-43BE-BA31-37EC69338CAA}"/>
              </a:ext>
            </a:extLst>
          </p:cNvPr>
          <p:cNvSpPr/>
          <p:nvPr/>
        </p:nvSpPr>
        <p:spPr>
          <a:xfrm>
            <a:off x="7648078" y="5364786"/>
            <a:ext cx="209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Confusion Matrix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797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3FB651C-74EE-4FCA-9037-DBA75726743B}"/>
              </a:ext>
            </a:extLst>
          </p:cNvPr>
          <p:cNvSpPr/>
          <p:nvPr/>
        </p:nvSpPr>
        <p:spPr>
          <a:xfrm>
            <a:off x="2004060" y="102615"/>
            <a:ext cx="818388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  <a:endParaRPr lang="en-US" sz="2400" spc="-7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E7F10-06D6-4B57-B1F5-5FCE504A119C}"/>
              </a:ext>
            </a:extLst>
          </p:cNvPr>
          <p:cNvSpPr txBox="1"/>
          <p:nvPr/>
        </p:nvSpPr>
        <p:spPr>
          <a:xfrm>
            <a:off x="983149" y="1535394"/>
            <a:ext cx="9204791" cy="293349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개요 </a:t>
            </a:r>
            <a:r>
              <a:rPr lang="en-US" altLang="ko-KR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및 연구목적</a:t>
            </a:r>
            <a:endParaRPr lang="en-US" altLang="ko-KR" sz="2400" b="1" kern="0" spc="-5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이론 및 실험</a:t>
            </a:r>
            <a:endParaRPr lang="en-US" altLang="ko-KR" sz="2400" b="1" kern="0" spc="-50" dirty="0">
              <a:solidFill>
                <a:srgbClr val="002060"/>
              </a:solidFill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Simulation </a:t>
            </a:r>
            <a:r>
              <a:rPr lang="ko-KR" altLang="en-US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결과</a:t>
            </a:r>
            <a:endParaRPr lang="en-US" altLang="ko-KR" sz="2400" b="1" kern="0" spc="-50" dirty="0">
              <a:solidFill>
                <a:srgbClr val="002060"/>
              </a:solidFill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결론 및 향후 계획</a:t>
            </a:r>
            <a:endParaRPr lang="en-US" altLang="ko-KR" sz="2400" b="1" kern="0" spc="-50" dirty="0">
              <a:solidFill>
                <a:srgbClr val="002060"/>
              </a:solidFill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EF9D0C1E-7BE2-4D8B-853F-8F332B8F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55D8AA-55EA-43D2-8CCD-67AE2B8A2074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A84AA0-1AF5-4E4B-A784-12954D6CC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694762E3-1C7F-4964-98F6-50FA79D2C5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5561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A826EB7-1CC9-4210-9105-546E01E1C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97" y="1098515"/>
            <a:ext cx="4373852" cy="4373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6DCC85-683A-4E90-933F-CF83FCC4F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682" y="1098514"/>
            <a:ext cx="4373853" cy="43738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CD672-6725-46B8-88DC-B9B1CF9141A4}"/>
              </a:ext>
            </a:extLst>
          </p:cNvPr>
          <p:cNvSpPr/>
          <p:nvPr/>
        </p:nvSpPr>
        <p:spPr>
          <a:xfrm>
            <a:off x="1015338" y="5491381"/>
            <a:ext cx="4595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Yolo v11</a:t>
            </a:r>
            <a:r>
              <a:rPr lang="ko-KR" altLang="en-US" b="1" dirty="0"/>
              <a:t>의 오물풍선</a:t>
            </a:r>
            <a:r>
              <a:rPr lang="en-US" altLang="ko-KR" b="1" dirty="0"/>
              <a:t> </a:t>
            </a:r>
            <a:r>
              <a:rPr lang="ko-KR" altLang="en-US" b="1" dirty="0"/>
              <a:t>및 조류의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86B357-B177-4D81-9A61-66F134C61332}"/>
              </a:ext>
            </a:extLst>
          </p:cNvPr>
          <p:cNvSpPr/>
          <p:nvPr/>
        </p:nvSpPr>
        <p:spPr>
          <a:xfrm>
            <a:off x="6840274" y="5472760"/>
            <a:ext cx="3046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Yolo v11</a:t>
            </a:r>
            <a:r>
              <a:rPr lang="ko-KR" altLang="en-US" b="1" dirty="0"/>
              <a:t>의 조류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62CEF3-BDB0-4DE3-9EE6-3570054932F7}"/>
              </a:ext>
            </a:extLst>
          </p:cNvPr>
          <p:cNvSpPr/>
          <p:nvPr/>
        </p:nvSpPr>
        <p:spPr>
          <a:xfrm>
            <a:off x="4977466" y="0"/>
            <a:ext cx="2063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/>
              <a:t>Yolo v11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7544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0E90761-C316-4816-9F75-C6140A041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65" y="780317"/>
            <a:ext cx="3836609" cy="2557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9F48A7-997E-4C3F-8FB1-AB161E282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65" y="3362944"/>
            <a:ext cx="3970447" cy="2646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B0D2B-169C-492B-AF34-900E148CC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66908"/>
            <a:ext cx="5056094" cy="37920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3DC3B-C494-4B5E-9E2D-AEDD4C558159}"/>
              </a:ext>
            </a:extLst>
          </p:cNvPr>
          <p:cNvSpPr/>
          <p:nvPr/>
        </p:nvSpPr>
        <p:spPr>
          <a:xfrm>
            <a:off x="5234377" y="-1556"/>
            <a:ext cx="2063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/>
              <a:t>Yolo v11</a:t>
            </a:r>
            <a:endParaRPr lang="ko-KR" altLang="en-US" sz="36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91FE05-6204-4C32-A6E9-A4143014081A}"/>
              </a:ext>
            </a:extLst>
          </p:cNvPr>
          <p:cNvSpPr/>
          <p:nvPr/>
        </p:nvSpPr>
        <p:spPr>
          <a:xfrm>
            <a:off x="3511857" y="2768113"/>
            <a:ext cx="2487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F1-Confidence Curve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18834-2C26-45E3-B458-132BB970A9D7}"/>
              </a:ext>
            </a:extLst>
          </p:cNvPr>
          <p:cNvSpPr/>
          <p:nvPr/>
        </p:nvSpPr>
        <p:spPr>
          <a:xfrm>
            <a:off x="3503624" y="5376116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Precision-Recall curve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F114CB-948E-4786-84AA-111478E8F95F}"/>
              </a:ext>
            </a:extLst>
          </p:cNvPr>
          <p:cNvSpPr/>
          <p:nvPr/>
        </p:nvSpPr>
        <p:spPr>
          <a:xfrm>
            <a:off x="7648078" y="5364786"/>
            <a:ext cx="209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Confusion Matrix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308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ACD672-6725-46B8-88DC-B9B1CF9141A4}"/>
              </a:ext>
            </a:extLst>
          </p:cNvPr>
          <p:cNvSpPr/>
          <p:nvPr/>
        </p:nvSpPr>
        <p:spPr>
          <a:xfrm>
            <a:off x="1848144" y="734529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efficientDet</a:t>
            </a:r>
            <a:r>
              <a:rPr lang="ko-KR" altLang="en-US" b="1" dirty="0"/>
              <a:t>의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86B357-B177-4D81-9A61-66F134C61332}"/>
              </a:ext>
            </a:extLst>
          </p:cNvPr>
          <p:cNvSpPr/>
          <p:nvPr/>
        </p:nvSpPr>
        <p:spPr>
          <a:xfrm>
            <a:off x="7436578" y="734529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efficientDet</a:t>
            </a:r>
            <a:r>
              <a:rPr lang="ko-KR" altLang="en-US" b="1" dirty="0"/>
              <a:t>의 </a:t>
            </a:r>
            <a:r>
              <a:rPr lang="ko-KR" altLang="en-US" b="1" dirty="0" err="1"/>
              <a:t>box</a:t>
            </a:r>
            <a:r>
              <a:rPr lang="ko-KR" altLang="en-US" b="1" dirty="0"/>
              <a:t> </a:t>
            </a:r>
            <a:r>
              <a:rPr lang="ko-KR" altLang="en-US" b="1" dirty="0" err="1"/>
              <a:t>score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EC398-4F65-49A6-A239-9B55C66E0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38" y="1103043"/>
            <a:ext cx="4310619" cy="4259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C31A1F-AE46-4E22-905C-D932E0F70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96" y="1078155"/>
            <a:ext cx="4310616" cy="42592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07C85D-CBB4-4D9C-B8C0-97496B23FA53}"/>
              </a:ext>
            </a:extLst>
          </p:cNvPr>
          <p:cNvSpPr/>
          <p:nvPr/>
        </p:nvSpPr>
        <p:spPr>
          <a:xfrm>
            <a:off x="4690313" y="15177"/>
            <a:ext cx="2746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err="1"/>
              <a:t>efficientDet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4421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3FB651C-74EE-4FCA-9037-DBA75726743B}"/>
              </a:ext>
            </a:extLst>
          </p:cNvPr>
          <p:cNvSpPr/>
          <p:nvPr/>
        </p:nvSpPr>
        <p:spPr>
          <a:xfrm>
            <a:off x="2004060" y="102615"/>
            <a:ext cx="818388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  <a:endParaRPr lang="en-US" sz="2400" spc="-7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520" y="874114"/>
            <a:ext cx="2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B1CD0F-EAF5-4D39-B788-3CE6B4F9755E}"/>
              </a:ext>
            </a:extLst>
          </p:cNvPr>
          <p:cNvGrpSpPr/>
          <p:nvPr/>
        </p:nvGrpSpPr>
        <p:grpSpPr>
          <a:xfrm>
            <a:off x="2988682" y="2932245"/>
            <a:ext cx="6199463" cy="1083553"/>
            <a:chOff x="2491531" y="2932245"/>
            <a:chExt cx="6199463" cy="1083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9E090E-9A34-4BA7-B926-024F5AA2005F}"/>
                </a:ext>
              </a:extLst>
            </p:cNvPr>
            <p:cNvSpPr txBox="1"/>
            <p:nvPr/>
          </p:nvSpPr>
          <p:spPr>
            <a:xfrm>
              <a:off x="3935681" y="3092468"/>
              <a:ext cx="37893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결론 및 향후계획</a:t>
              </a:r>
              <a:endParaRPr lang="en-US" altLang="ko-KR" sz="2800" b="1" kern="0" spc="-50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endParaRPr>
            </a:p>
            <a:p>
              <a:endParaRPr lang="ko-KR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36316D5-9042-4E6B-9C48-DE4A6E95E436}"/>
                </a:ext>
              </a:extLst>
            </p:cNvPr>
            <p:cNvGrpSpPr/>
            <p:nvPr/>
          </p:nvGrpSpPr>
          <p:grpSpPr>
            <a:xfrm>
              <a:off x="2491531" y="2932245"/>
              <a:ext cx="6199463" cy="763370"/>
              <a:chOff x="2491531" y="2932245"/>
              <a:chExt cx="6199463" cy="76337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EADEAA7F-ED98-436A-B5C9-519D4927ECA4}"/>
                  </a:ext>
                </a:extLst>
              </p:cNvPr>
              <p:cNvSpPr/>
              <p:nvPr/>
            </p:nvSpPr>
            <p:spPr>
              <a:xfrm>
                <a:off x="2969703" y="3067709"/>
                <a:ext cx="5721291" cy="49231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다이아몬드 1">
                <a:extLst>
                  <a:ext uri="{FF2B5EF4-FFF2-40B4-BE49-F238E27FC236}">
                    <a16:creationId xmlns:a16="http://schemas.microsoft.com/office/drawing/2014/main" id="{211CC91E-BEA2-4841-8060-E9BE7460B716}"/>
                  </a:ext>
                </a:extLst>
              </p:cNvPr>
              <p:cNvSpPr/>
              <p:nvPr/>
            </p:nvSpPr>
            <p:spPr>
              <a:xfrm>
                <a:off x="2491531" y="2932245"/>
                <a:ext cx="780176" cy="763370"/>
              </a:xfrm>
              <a:prstGeom prst="diamon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dirty="0"/>
                  <a:t>4</a:t>
                </a:r>
                <a:endParaRPr lang="ko-KR" altLang="en-US" sz="2600" dirty="0"/>
              </a:p>
            </p:txBody>
          </p:sp>
        </p:grp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4A068CA7-ABA2-46F8-AAF3-E36B721F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12674-4F5B-4FE6-8486-6865FF902097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D64A871-69B2-4B22-BC37-E054B0587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42C2871E-493E-4DD6-BF09-08942501A3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769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1"/>
          <p:cNvSpPr/>
          <p:nvPr/>
        </p:nvSpPr>
        <p:spPr>
          <a:xfrm>
            <a:off x="2004258" y="142505"/>
            <a:ext cx="818388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결론 및 향후계획</a:t>
            </a: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spc="-70" dirty="0">
              <a:solidFill>
                <a:srgbClr val="1F448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8049D80-A382-443D-8A4F-88F0FBF2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2292B0F-134B-4E54-B256-FF76F30F6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21" y="1337090"/>
            <a:ext cx="1736488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● 세 가지 모델 모두 기상변화와 거리의 변화에 영향을 받지 않고 방해 물체를 잘 탐지한다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● </a:t>
            </a:r>
            <a:r>
              <a:rPr lang="en-US" altLang="ko-KR" dirty="0"/>
              <a:t>YOLOv8n</a:t>
            </a:r>
            <a:r>
              <a:rPr lang="ko-KR" altLang="en-US" dirty="0"/>
              <a:t>은 </a:t>
            </a:r>
            <a:r>
              <a:rPr lang="en-US" altLang="ko-KR" dirty="0"/>
              <a:t>loss</a:t>
            </a:r>
            <a:r>
              <a:rPr lang="ko-KR" altLang="en-US" dirty="0"/>
              <a:t>가 낮게 나타남 </a:t>
            </a:r>
            <a:r>
              <a:rPr lang="en-US" altLang="ko-KR" dirty="0"/>
              <a:t>mAP50</a:t>
            </a:r>
            <a:r>
              <a:rPr lang="ko-KR" altLang="en-US" dirty="0"/>
              <a:t>과 </a:t>
            </a:r>
            <a:r>
              <a:rPr lang="en-US" altLang="ko-KR" dirty="0"/>
              <a:t>F1 Confidence</a:t>
            </a:r>
            <a:r>
              <a:rPr lang="ko-KR" altLang="en-US" dirty="0"/>
              <a:t>가 </a:t>
            </a:r>
            <a:r>
              <a:rPr lang="en-US" altLang="ko-KR" dirty="0"/>
              <a:t>YOLOv11n</a:t>
            </a:r>
            <a:r>
              <a:rPr lang="ko-KR" altLang="en-US" dirty="0"/>
              <a:t>와 비교했을 때 상대적으로 낮게 나타남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● </a:t>
            </a:r>
            <a:r>
              <a:rPr lang="en-US" altLang="ko-KR" dirty="0"/>
              <a:t>YOLOv11n</a:t>
            </a:r>
            <a:r>
              <a:rPr lang="ko-KR" altLang="en-US" dirty="0"/>
              <a:t>는 </a:t>
            </a:r>
            <a:r>
              <a:rPr lang="en-US" altLang="ko-KR" dirty="0"/>
              <a:t>mAP50</a:t>
            </a:r>
            <a:r>
              <a:rPr lang="ko-KR" altLang="en-US" dirty="0"/>
              <a:t>과 </a:t>
            </a:r>
            <a:r>
              <a:rPr lang="en-US" altLang="ko-KR" dirty="0"/>
              <a:t>F1 Confidence</a:t>
            </a:r>
            <a:r>
              <a:rPr lang="ko-KR" altLang="en-US" dirty="0"/>
              <a:t>가 높고 </a:t>
            </a:r>
            <a:r>
              <a:rPr lang="en-US" altLang="ko-KR" dirty="0"/>
              <a:t>loss</a:t>
            </a:r>
            <a:r>
              <a:rPr lang="ko-KR" altLang="en-US" dirty="0"/>
              <a:t>가 높은 것으로 보아 객체 탐지의 정확도 면에서 장점을 가짐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● </a:t>
            </a:r>
            <a:r>
              <a:rPr lang="en-US" altLang="ko-KR" dirty="0" err="1"/>
              <a:t>EfficientDet</a:t>
            </a:r>
            <a:r>
              <a:rPr lang="ko-KR" altLang="en-US" dirty="0"/>
              <a:t>은 </a:t>
            </a:r>
            <a:r>
              <a:rPr lang="en-US" altLang="ko-KR" dirty="0"/>
              <a:t>Classification loss</a:t>
            </a:r>
            <a:r>
              <a:rPr lang="ko-KR" altLang="en-US" dirty="0"/>
              <a:t>와 </a:t>
            </a:r>
            <a:r>
              <a:rPr lang="en-US" altLang="ko-KR" dirty="0"/>
              <a:t>Bounding Box loss</a:t>
            </a:r>
            <a:r>
              <a:rPr lang="ko-KR" altLang="en-US" dirty="0"/>
              <a:t>가 다른 </a:t>
            </a:r>
            <a:r>
              <a:rPr lang="en-US" altLang="ko-KR" dirty="0"/>
              <a:t>YOLO </a:t>
            </a:r>
            <a:r>
              <a:rPr lang="ko-KR" altLang="en-US" dirty="0"/>
              <a:t>모델들에 비해 매우 작은 것으로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보아 오물풍선과 같이 이미지 수가 적은 </a:t>
            </a:r>
            <a:r>
              <a:rPr lang="en-US" altLang="ko-KR" dirty="0"/>
              <a:t>class</a:t>
            </a:r>
            <a:r>
              <a:rPr lang="ko-KR" altLang="en-US" dirty="0"/>
              <a:t>도 잘 인식하고</a:t>
            </a:r>
            <a:r>
              <a:rPr lang="en-US" altLang="ko-KR" dirty="0"/>
              <a:t>, </a:t>
            </a:r>
            <a:r>
              <a:rPr lang="ko-KR" altLang="en-US" dirty="0"/>
              <a:t>멀리 있어 작게 보이는 객체도 잘 인식함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● </a:t>
            </a:r>
            <a:r>
              <a:rPr lang="en-US" altLang="ko-KR" dirty="0"/>
              <a:t>class</a:t>
            </a:r>
            <a:r>
              <a:rPr lang="ko-KR" altLang="en-US" dirty="0"/>
              <a:t>별 이미지 수를 증가시킬 경우 </a:t>
            </a:r>
            <a:r>
              <a:rPr lang="en-US" altLang="ko-KR" dirty="0"/>
              <a:t>YOLOv11n</a:t>
            </a:r>
            <a:r>
              <a:rPr lang="ko-KR" altLang="en-US" dirty="0"/>
              <a:t>의 성능이 더욱 더 증가할 것으로 예상됨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● 이러한 분석 결과로 군사 상황에서는 </a:t>
            </a:r>
            <a:r>
              <a:rPr lang="en-US" altLang="ko-KR" dirty="0"/>
              <a:t>YOLOv11n</a:t>
            </a:r>
            <a:r>
              <a:rPr lang="ko-KR" altLang="en-US" dirty="0"/>
              <a:t>와 </a:t>
            </a:r>
            <a:r>
              <a:rPr lang="en-US" altLang="ko-KR" dirty="0" err="1"/>
              <a:t>EfficientDet</a:t>
            </a:r>
            <a:r>
              <a:rPr lang="ko-KR" altLang="en-US" dirty="0"/>
              <a:t>이 다양한 클래스 인식 능력이 유리할 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5A6B4-F65B-45E1-BC7A-CF28997C6D79}"/>
              </a:ext>
            </a:extLst>
          </p:cNvPr>
          <p:cNvSpPr txBox="1"/>
          <p:nvPr/>
        </p:nvSpPr>
        <p:spPr>
          <a:xfrm>
            <a:off x="613954" y="746399"/>
            <a:ext cx="8645505" cy="133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ln>
                  <a:solidFill>
                    <a:srgbClr val="E7E6E6">
                      <a:lumMod val="25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결론</a:t>
            </a:r>
            <a:endParaRPr lang="en-US" altLang="ko-KR" sz="2000" b="1" dirty="0">
              <a:ln>
                <a:solidFill>
                  <a:srgbClr val="E7E6E6">
                    <a:lumMod val="25000"/>
                    <a:alpha val="15000"/>
                  </a:srgbClr>
                </a:solidFill>
              </a:ln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srgbClr val="E7E6E6">
                    <a:lumMod val="25000"/>
                    <a:alpha val="15000"/>
                  </a:srgbClr>
                </a:solidFill>
              </a:ln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ln>
                <a:solidFill>
                  <a:srgbClr val="E7E6E6">
                    <a:lumMod val="25000"/>
                    <a:alpha val="15000"/>
                  </a:srgbClr>
                </a:solidFill>
              </a:ln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7589F55-EE6E-4E37-84BD-4B967A78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D79269-1DC8-4EAF-9859-229A5C42705B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57BD8F7-F5B4-41F2-B544-719B8B15C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19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B052A681-76CA-4829-8B9A-C535EA8356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92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3FB651C-74EE-4FCA-9037-DBA75726743B}"/>
              </a:ext>
            </a:extLst>
          </p:cNvPr>
          <p:cNvSpPr/>
          <p:nvPr/>
        </p:nvSpPr>
        <p:spPr>
          <a:xfrm>
            <a:off x="2004060" y="102615"/>
            <a:ext cx="818388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520" y="874114"/>
            <a:ext cx="2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E090E-9A34-4BA7-B926-024F5AA2005F}"/>
              </a:ext>
            </a:extLst>
          </p:cNvPr>
          <p:cNvSpPr txBox="1"/>
          <p:nvPr/>
        </p:nvSpPr>
        <p:spPr>
          <a:xfrm>
            <a:off x="4347883" y="3067709"/>
            <a:ext cx="3143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800" b="1" kern="0" spc="-50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개요 </a:t>
            </a:r>
            <a:r>
              <a:rPr lang="en-US" altLang="ko-KR" sz="2800" b="1" kern="0" spc="-50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sz="2800" b="1" kern="0" spc="-50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및 연구목적</a:t>
            </a:r>
            <a:endParaRPr lang="en-US" altLang="ko-KR" sz="2800" b="1" kern="0" spc="-50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endParaRPr lang="ko-KR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6316D5-9042-4E6B-9C48-DE4A6E95E436}"/>
              </a:ext>
            </a:extLst>
          </p:cNvPr>
          <p:cNvGrpSpPr/>
          <p:nvPr/>
        </p:nvGrpSpPr>
        <p:grpSpPr>
          <a:xfrm>
            <a:off x="2491531" y="2932245"/>
            <a:ext cx="6199463" cy="763370"/>
            <a:chOff x="2491531" y="2932245"/>
            <a:chExt cx="6199463" cy="7633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ADEAA7F-ED98-436A-B5C9-519D4927ECA4}"/>
                </a:ext>
              </a:extLst>
            </p:cNvPr>
            <p:cNvSpPr/>
            <p:nvPr/>
          </p:nvSpPr>
          <p:spPr>
            <a:xfrm>
              <a:off x="2969703" y="3067709"/>
              <a:ext cx="5721291" cy="49231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다이아몬드 1">
              <a:extLst>
                <a:ext uri="{FF2B5EF4-FFF2-40B4-BE49-F238E27FC236}">
                  <a16:creationId xmlns:a16="http://schemas.microsoft.com/office/drawing/2014/main" id="{211CC91E-BEA2-4841-8060-E9BE7460B716}"/>
                </a:ext>
              </a:extLst>
            </p:cNvPr>
            <p:cNvSpPr/>
            <p:nvPr/>
          </p:nvSpPr>
          <p:spPr>
            <a:xfrm>
              <a:off x="2491531" y="2932245"/>
              <a:ext cx="780176" cy="76337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/>
                <a:t>1</a:t>
              </a:r>
              <a:endParaRPr lang="ko-KR" altLang="en-US" sz="2600" dirty="0"/>
            </a:p>
          </p:txBody>
        </p: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EF31C33B-B8A2-4B7D-B837-5A6765AC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14872-9CF1-4AEA-9B73-324B1D930E3C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69BCD8A-BB42-41FC-B850-C6ABA9756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B0BC6F3D-46C3-4874-8D5A-B1BAF8418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614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D14872-9CF1-4AEA-9B73-324B1D930E3C}"/>
              </a:ext>
            </a:extLst>
          </p:cNvPr>
          <p:cNvGrpSpPr/>
          <p:nvPr/>
        </p:nvGrpSpPr>
        <p:grpSpPr>
          <a:xfrm>
            <a:off x="5328459" y="6284720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69BCD8A-BB42-41FC-B850-C6ABA9756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B0BC6F3D-46C3-4874-8D5A-B1BAF8418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B343B3-91D3-4081-8034-C8E01A5DCA6E}"/>
              </a:ext>
            </a:extLst>
          </p:cNvPr>
          <p:cNvSpPr/>
          <p:nvPr/>
        </p:nvSpPr>
        <p:spPr>
          <a:xfrm>
            <a:off x="585400" y="849954"/>
            <a:ext cx="11319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연구 배경</a:t>
            </a:r>
            <a:r>
              <a:rPr lang="en-US" altLang="ko-KR" b="1" dirty="0"/>
              <a:t>: </a:t>
            </a:r>
            <a:r>
              <a:rPr lang="ko-KR" altLang="en-US" dirty="0"/>
              <a:t>우크라이나</a:t>
            </a:r>
            <a:r>
              <a:rPr lang="en-US" altLang="ko-KR" dirty="0"/>
              <a:t>vs</a:t>
            </a:r>
            <a:r>
              <a:rPr lang="ko-KR" altLang="en-US" dirty="0"/>
              <a:t>러시아</a:t>
            </a:r>
            <a:r>
              <a:rPr lang="en-US" altLang="ko-KR" dirty="0"/>
              <a:t>, </a:t>
            </a:r>
            <a:r>
              <a:rPr lang="ko-KR" altLang="en-US" dirty="0"/>
              <a:t>이스라엘</a:t>
            </a:r>
            <a:r>
              <a:rPr lang="en-US" altLang="ko-KR" dirty="0"/>
              <a:t>vs</a:t>
            </a:r>
            <a:r>
              <a:rPr lang="ko-KR" altLang="en-US" dirty="0" err="1"/>
              <a:t>헤즈볼라등</a:t>
            </a:r>
            <a:r>
              <a:rPr lang="ko-KR" altLang="en-US" dirty="0"/>
              <a:t> 전세계적으로 전쟁이 진행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</a:t>
            </a:r>
            <a:r>
              <a:rPr lang="ko-KR" altLang="en-US" dirty="0"/>
              <a:t>현대전 전쟁에서 </a:t>
            </a:r>
            <a:r>
              <a:rPr lang="ko-KR" altLang="en-US" dirty="0" err="1"/>
              <a:t>드론을</a:t>
            </a:r>
            <a:r>
              <a:rPr lang="ko-KR" altLang="en-US" dirty="0"/>
              <a:t> 이용한 정찰 및 공격은 핵심기술로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</a:t>
            </a:r>
            <a:r>
              <a:rPr lang="ko-KR" altLang="en-US" dirty="0" err="1"/>
              <a:t>드론을</a:t>
            </a:r>
            <a:r>
              <a:rPr lang="ko-KR" altLang="en-US" dirty="0"/>
              <a:t> 통해 원하는 목표를 정찰하는데 대표적인 정찰 목표로 상대의 </a:t>
            </a:r>
            <a:r>
              <a:rPr lang="ko-KR" altLang="en-US" dirty="0" err="1"/>
              <a:t>드론</a:t>
            </a:r>
            <a:r>
              <a:rPr lang="en-US" altLang="ko-KR" dirty="0"/>
              <a:t> </a:t>
            </a:r>
            <a:r>
              <a:rPr lang="ko-KR" altLang="en-US" dirty="0"/>
              <a:t>및 전차</a:t>
            </a:r>
            <a:r>
              <a:rPr lang="en-US" altLang="ko-KR" dirty="0"/>
              <a:t>, </a:t>
            </a:r>
            <a:r>
              <a:rPr lang="ko-KR" altLang="en-US" dirty="0"/>
              <a:t>적군의 주둔                 </a:t>
            </a:r>
            <a:endParaRPr lang="en-US" altLang="ko-KR" dirty="0"/>
          </a:p>
          <a:p>
            <a:r>
              <a:rPr lang="en-US" altLang="ko-KR" dirty="0"/>
              <a:t>              </a:t>
            </a:r>
            <a:r>
              <a:rPr lang="ko-KR" altLang="en-US" dirty="0"/>
              <a:t>지 </a:t>
            </a:r>
            <a:r>
              <a:rPr lang="ko-KR" altLang="en-US" dirty="0" err="1"/>
              <a:t>등이있음</a:t>
            </a:r>
            <a:r>
              <a:rPr lang="en-US" altLang="ko-KR" dirty="0"/>
              <a:t>. </a:t>
            </a:r>
            <a:r>
              <a:rPr lang="ko-KR" altLang="en-US" dirty="0"/>
              <a:t>본 연구에서는 한국의 정세에 맞게 </a:t>
            </a:r>
            <a:r>
              <a:rPr lang="ko-KR" altLang="en-US" dirty="0" err="1"/>
              <a:t>드론을</a:t>
            </a:r>
            <a:r>
              <a:rPr lang="ko-KR" altLang="en-US" dirty="0"/>
              <a:t> </a:t>
            </a:r>
            <a:r>
              <a:rPr lang="ko-KR" altLang="en-US" dirty="0" err="1"/>
              <a:t>활용할수있는</a:t>
            </a:r>
            <a:r>
              <a:rPr lang="ko-KR" altLang="en-US" dirty="0"/>
              <a:t> 방향을 생각하였음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63CAF8-59B3-4F70-AC0F-BE9F23632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265" y="2304232"/>
            <a:ext cx="4327176" cy="33794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987FCB-B604-4C24-967D-F5038B44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70" y="2427286"/>
            <a:ext cx="5365900" cy="3023642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EF38BDDB-7026-4479-ABE3-A8D24623867C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0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25ED7F-3613-4540-ABF6-66C949D4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61" y="4902295"/>
            <a:ext cx="5010013" cy="11307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013F1A-833E-45E4-B057-6D1849047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033" y="2088855"/>
            <a:ext cx="5010013" cy="1289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EB601-98A7-45A5-864B-A391381DB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428" y="3451977"/>
            <a:ext cx="5010013" cy="129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BF949A-8BCF-44E6-B027-007350CD0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127" y="2183586"/>
            <a:ext cx="3739932" cy="384942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2DC5618D-C1B9-4F04-B8CC-1EFD00AE46CB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24615A-902A-49C6-B1B9-D4D31D745040}"/>
              </a:ext>
            </a:extLst>
          </p:cNvPr>
          <p:cNvSpPr/>
          <p:nvPr/>
        </p:nvSpPr>
        <p:spPr>
          <a:xfrm>
            <a:off x="613954" y="786465"/>
            <a:ext cx="9763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● 최근에는 </a:t>
            </a:r>
            <a:r>
              <a:rPr lang="ko-KR" altLang="en-US" spc="-63" dirty="0" err="1">
                <a:solidFill>
                  <a:srgbClr val="000000"/>
                </a:solidFill>
                <a:latin typeface="한컴바탕"/>
              </a:rPr>
              <a:t>드론의</a:t>
            </a:r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 정상적인 활동을 방해하는 요소로 안티</a:t>
            </a:r>
            <a:r>
              <a:rPr lang="en-US" altLang="ko-KR" spc="-42" dirty="0">
                <a:solidFill>
                  <a:srgbClr val="000000"/>
                </a:solidFill>
                <a:latin typeface="한컴바탕"/>
              </a:rPr>
              <a:t>-</a:t>
            </a:r>
            <a:r>
              <a:rPr lang="ko-KR" altLang="en-US" spc="-63" dirty="0" err="1">
                <a:solidFill>
                  <a:srgbClr val="000000"/>
                </a:solidFill>
                <a:latin typeface="한컴바탕"/>
              </a:rPr>
              <a:t>드론</a:t>
            </a:r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 </a:t>
            </a:r>
            <a:r>
              <a:rPr lang="ko-KR" altLang="en-US" spc="-63" dirty="0" err="1">
                <a:solidFill>
                  <a:srgbClr val="000000"/>
                </a:solidFill>
                <a:latin typeface="한컴바탕"/>
              </a:rPr>
              <a:t>시스템뿐만</a:t>
            </a:r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 아니라 오물풍선과 같은 다양한 방해물들이 증가하고 </a:t>
            </a:r>
            <a:r>
              <a:rPr lang="ko-KR" altLang="en-US" spc="-63" dirty="0" err="1">
                <a:solidFill>
                  <a:srgbClr val="000000"/>
                </a:solidFill>
                <a:latin typeface="한컴바탕"/>
              </a:rPr>
              <a:t>있다</a:t>
            </a:r>
            <a:r>
              <a:rPr lang="ko-KR" altLang="en-US" spc="-42" dirty="0" err="1">
                <a:solidFill>
                  <a:srgbClr val="000000"/>
                </a:solidFill>
                <a:latin typeface="한컴바탕"/>
              </a:rPr>
              <a:t>음</a:t>
            </a:r>
            <a:r>
              <a:rPr lang="en-US" altLang="ko-KR" spc="-42" dirty="0">
                <a:solidFill>
                  <a:srgbClr val="000000"/>
                </a:solidFill>
                <a:latin typeface="한컴바탕"/>
              </a:rPr>
              <a:t> </a:t>
            </a:r>
          </a:p>
          <a:p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● </a:t>
            </a:r>
            <a:r>
              <a:rPr lang="ko-KR" altLang="en-US" spc="-63" dirty="0" err="1">
                <a:solidFill>
                  <a:srgbClr val="000000"/>
                </a:solidFill>
                <a:latin typeface="한컴바탕"/>
              </a:rPr>
              <a:t>드론의</a:t>
            </a:r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 활용이 증가에 따라</a:t>
            </a:r>
            <a:r>
              <a:rPr lang="en-US" altLang="ko-KR" spc="-42" dirty="0">
                <a:solidFill>
                  <a:srgbClr val="000000"/>
                </a:solidFill>
                <a:latin typeface="한컴바탕"/>
              </a:rPr>
              <a:t>, </a:t>
            </a:r>
            <a:r>
              <a:rPr lang="ko-KR" altLang="en-US" spc="-63" dirty="0">
                <a:solidFill>
                  <a:srgbClr val="000000"/>
                </a:solidFill>
                <a:latin typeface="한컴바탕"/>
              </a:rPr>
              <a:t>이러한 방해 물체를 효과적으로 인식하고 대응하는 기술의 필요성이 더욱 커지고 있음</a:t>
            </a:r>
            <a:r>
              <a:rPr lang="en-US" altLang="ko-KR" spc="-63" dirty="0">
                <a:solidFill>
                  <a:srgbClr val="000000"/>
                </a:solidFill>
                <a:latin typeface="한컴바탕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48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CD07252-40AA-4F59-8E19-579803DE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743" y="1561157"/>
            <a:ext cx="3103093" cy="20022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A83219-F305-4BE5-8234-071A2C1EEE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494"/>
          <a:stretch/>
        </p:blipFill>
        <p:spPr>
          <a:xfrm>
            <a:off x="1948743" y="3783600"/>
            <a:ext cx="3103093" cy="2003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C2019-C27C-43D1-B251-E48D70CED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984" y="1570280"/>
            <a:ext cx="3527908" cy="41816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E343CC-A682-4D1E-8BC4-E3083E7CBDC1}"/>
              </a:ext>
            </a:extLst>
          </p:cNvPr>
          <p:cNvSpPr/>
          <p:nvPr/>
        </p:nvSpPr>
        <p:spPr>
          <a:xfrm>
            <a:off x="585400" y="849954"/>
            <a:ext cx="1160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사용된 데이터셋</a:t>
            </a:r>
            <a:r>
              <a:rPr lang="en-US" altLang="ko-KR" b="1" dirty="0"/>
              <a:t>: </a:t>
            </a:r>
            <a:r>
              <a:rPr lang="ko-KR" altLang="en-US" dirty="0" err="1"/>
              <a:t>드론의</a:t>
            </a:r>
            <a:r>
              <a:rPr lang="ko-KR" altLang="en-US" dirty="0"/>
              <a:t> 안정적인 운행을 위해</a:t>
            </a:r>
            <a:r>
              <a:rPr lang="en-US" altLang="ko-KR" dirty="0"/>
              <a:t>,</a:t>
            </a:r>
            <a:r>
              <a:rPr lang="ko-KR" altLang="en-US" dirty="0"/>
              <a:t> 비행중인 안티</a:t>
            </a:r>
            <a:r>
              <a:rPr lang="en-US" altLang="ko-KR" dirty="0"/>
              <a:t>-</a:t>
            </a:r>
            <a:r>
              <a:rPr lang="ko-KR" altLang="en-US" dirty="0" err="1"/>
              <a:t>드론</a:t>
            </a:r>
            <a:r>
              <a:rPr lang="en-US" altLang="ko-KR" dirty="0"/>
              <a:t>, </a:t>
            </a:r>
            <a:r>
              <a:rPr lang="ko-KR" altLang="en-US" dirty="0" err="1"/>
              <a:t>드론과</a:t>
            </a:r>
            <a:r>
              <a:rPr lang="ko-KR" altLang="en-US" dirty="0"/>
              <a:t> 오인하기 쉬운 조류</a:t>
            </a:r>
            <a:r>
              <a:rPr lang="en-US" altLang="ko-KR" dirty="0"/>
              <a:t>, </a:t>
            </a:r>
            <a:r>
              <a:rPr lang="ko-KR" altLang="en-US" dirty="0"/>
              <a:t>오물풍선으로                               </a:t>
            </a:r>
            <a:endParaRPr lang="en-US" altLang="ko-KR" dirty="0"/>
          </a:p>
          <a:p>
            <a:r>
              <a:rPr lang="en-US" altLang="ko-KR" dirty="0"/>
              <a:t>                      </a:t>
            </a:r>
            <a:r>
              <a:rPr lang="ko-KR" altLang="en-US" dirty="0"/>
              <a:t>선정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875F35A-3651-4558-84F4-3E0C308DFF1C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4"/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23FB651C-74EE-4FCA-9037-DBA75726743B}"/>
              </a:ext>
            </a:extLst>
          </p:cNvPr>
          <p:cNvSpPr/>
          <p:nvPr/>
        </p:nvSpPr>
        <p:spPr>
          <a:xfrm>
            <a:off x="2004060" y="102615"/>
            <a:ext cx="8183880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목차</a:t>
            </a:r>
            <a:endParaRPr lang="en-US" sz="2400" spc="-7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520" y="874114"/>
            <a:ext cx="2560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35EC66E1-BF3D-46CF-86E2-75999A3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E090E-9A34-4BA7-B926-024F5AA2005F}"/>
              </a:ext>
            </a:extLst>
          </p:cNvPr>
          <p:cNvSpPr txBox="1"/>
          <p:nvPr/>
        </p:nvSpPr>
        <p:spPr>
          <a:xfrm>
            <a:off x="4815735" y="3081500"/>
            <a:ext cx="2791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이론 및 실험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6316D5-9042-4E6B-9C48-DE4A6E95E436}"/>
              </a:ext>
            </a:extLst>
          </p:cNvPr>
          <p:cNvGrpSpPr/>
          <p:nvPr/>
        </p:nvGrpSpPr>
        <p:grpSpPr>
          <a:xfrm>
            <a:off x="2491531" y="2932245"/>
            <a:ext cx="6199463" cy="763370"/>
            <a:chOff x="2491531" y="2932245"/>
            <a:chExt cx="6199463" cy="76337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ADEAA7F-ED98-436A-B5C9-519D4927ECA4}"/>
                </a:ext>
              </a:extLst>
            </p:cNvPr>
            <p:cNvSpPr/>
            <p:nvPr/>
          </p:nvSpPr>
          <p:spPr>
            <a:xfrm>
              <a:off x="2969703" y="3067709"/>
              <a:ext cx="5721291" cy="49231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다이아몬드 1">
              <a:extLst>
                <a:ext uri="{FF2B5EF4-FFF2-40B4-BE49-F238E27FC236}">
                  <a16:creationId xmlns:a16="http://schemas.microsoft.com/office/drawing/2014/main" id="{211CC91E-BEA2-4841-8060-E9BE7460B716}"/>
                </a:ext>
              </a:extLst>
            </p:cNvPr>
            <p:cNvSpPr/>
            <p:nvPr/>
          </p:nvSpPr>
          <p:spPr>
            <a:xfrm>
              <a:off x="2491531" y="2932245"/>
              <a:ext cx="780176" cy="76337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/>
                <a:t>2</a:t>
              </a:r>
              <a:endParaRPr lang="ko-KR" altLang="en-US" sz="2600" dirty="0"/>
            </a:p>
          </p:txBody>
        </p:sp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C1831B13-6B8F-42C5-AFAD-F9F42075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5" y="6188996"/>
            <a:ext cx="1590787" cy="6118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A0993E-1D06-4CF8-B88B-E15505781BDD}"/>
              </a:ext>
            </a:extLst>
          </p:cNvPr>
          <p:cNvGrpSpPr/>
          <p:nvPr/>
        </p:nvGrpSpPr>
        <p:grpSpPr>
          <a:xfrm>
            <a:off x="510540" y="6188996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17149BE-008B-4D49-9494-2F1A8CD7C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4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520C9983-2D4D-4C89-86EE-6EEC0A0665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700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585400" y="849954"/>
            <a:ext cx="1160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사용된 모델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객체탐지에 대표적인 모델인 </a:t>
            </a:r>
            <a:r>
              <a:rPr lang="en-US" altLang="ko-KR" dirty="0"/>
              <a:t>YOLO </a:t>
            </a:r>
            <a:r>
              <a:rPr lang="ko-KR" altLang="en-US" dirty="0"/>
              <a:t>시리즈</a:t>
            </a:r>
            <a:endParaRPr lang="en-US" altLang="ko-KR" dirty="0"/>
          </a:p>
          <a:p>
            <a:r>
              <a:rPr lang="en-US" altLang="ko-KR" dirty="0"/>
              <a:t>                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4649599" y="5406347"/>
            <a:ext cx="343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&lt;YOLO Network Design&gt;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79B3D4-9CDA-4A21-ABCA-FDAB7E017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25" y="1383967"/>
            <a:ext cx="8611055" cy="38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5BC6B0BA-5F0F-48BF-A72C-24F2F75311D7}"/>
              </a:ext>
            </a:extLst>
          </p:cNvPr>
          <p:cNvCxnSpPr/>
          <p:nvPr/>
        </p:nvCxnSpPr>
        <p:spPr>
          <a:xfrm>
            <a:off x="613955" y="721510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5"/>
          <p:cNvCxnSpPr/>
          <p:nvPr/>
        </p:nvCxnSpPr>
        <p:spPr>
          <a:xfrm>
            <a:off x="613954" y="6127046"/>
            <a:ext cx="109644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슬라이드 번호 개체 틀 1">
            <a:extLst>
              <a:ext uri="{FF2B5EF4-FFF2-40B4-BE49-F238E27FC236}">
                <a16:creationId xmlns:a16="http://schemas.microsoft.com/office/drawing/2014/main" id="{BA8F1DC5-0B7C-48FD-898A-D64DE06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874" y="610215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17AF5E-DDBF-4D05-B5B9-B9077DDBE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5AD6E-93F5-41C1-B68A-DEC1B99EFBAC}"/>
              </a:ext>
            </a:extLst>
          </p:cNvPr>
          <p:cNvGrpSpPr/>
          <p:nvPr/>
        </p:nvGrpSpPr>
        <p:grpSpPr>
          <a:xfrm>
            <a:off x="5505770" y="6201043"/>
            <a:ext cx="1535081" cy="532479"/>
            <a:chOff x="199504" y="5067773"/>
            <a:chExt cx="3524597" cy="15325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0520AD-A4AA-45C6-B9DC-F17190B05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r="13063" b="43060"/>
            <a:stretch/>
          </p:blipFill>
          <p:spPr>
            <a:xfrm>
              <a:off x="199504" y="5067773"/>
              <a:ext cx="3491347" cy="1085055"/>
            </a:xfrm>
            <a:prstGeom prst="rect">
              <a:avLst/>
            </a:prstGeom>
          </p:spPr>
        </p:pic>
        <p:pic>
          <p:nvPicPr>
            <p:cNvPr id="25" name="Picture 4" descr="https://postfiles.pstatic.net/MjAyMjAzMTJfMjgy/MDAxNjQ3MDQyNzU3MzAz.QUnYGTD2ughb9dun-9wLLpS8kE2MBKIUkF9wLdVC0hMg.JQ6BfZgyN6t7PUvhUtrBEYPehlaRB3qcn30lxbPvFR4g.JPEG.limchaun/%EA%B2%BD%EC%83%81%EA%B5%AD%EB%A6%BD%EB%8C%80%ED%95%99%EA%B5%90_%EA%B3%A0%EB%A1%9C-2022_%EB%8C%80%EC%A7%80_1.jpg?type=w966">
              <a:extLst>
                <a:ext uri="{FF2B5EF4-FFF2-40B4-BE49-F238E27FC236}">
                  <a16:creationId xmlns:a16="http://schemas.microsoft.com/office/drawing/2014/main" id="{E228D986-AE33-435C-91A0-446897C5E3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1" t="83627" r="17851"/>
            <a:stretch/>
          </p:blipFill>
          <p:spPr bwMode="auto">
            <a:xfrm>
              <a:off x="232754" y="6152827"/>
              <a:ext cx="3491347" cy="44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FD126-F1D2-4EA1-975B-6D1D6D534EAC}"/>
              </a:ext>
            </a:extLst>
          </p:cNvPr>
          <p:cNvSpPr/>
          <p:nvPr/>
        </p:nvSpPr>
        <p:spPr>
          <a:xfrm>
            <a:off x="377981" y="795507"/>
            <a:ext cx="11805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YOLO</a:t>
            </a:r>
            <a:r>
              <a:rPr lang="ko-KR" altLang="en-US" b="1" dirty="0"/>
              <a:t> 특징</a:t>
            </a:r>
            <a:endParaRPr lang="en-US" altLang="ko-KR" b="1" dirty="0"/>
          </a:p>
          <a:p>
            <a:r>
              <a:rPr lang="ko-KR" altLang="en-US" b="1" dirty="0"/>
              <a:t>통합 아키텍처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이미지를 한 번만 처리하여 객체의 위치와 분류 정보를 동시에 예측함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속도의 혁신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실시간 처리가 가능할 정도로 빠른 속도를 제공함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일반화 성능 향상</a:t>
            </a:r>
            <a:r>
              <a:rPr lang="ko-KR" altLang="en-US" dirty="0"/>
              <a:t> </a:t>
            </a:r>
            <a:r>
              <a:rPr lang="en-US" altLang="ko-KR" dirty="0"/>
              <a:t>: </a:t>
            </a:r>
            <a:r>
              <a:rPr lang="ko-KR" altLang="en-US" dirty="0"/>
              <a:t>다른 모델들에 비해 배경 오류가 적고</a:t>
            </a:r>
            <a:r>
              <a:rPr lang="en-US" altLang="ko-KR" dirty="0"/>
              <a:t>, </a:t>
            </a:r>
            <a:r>
              <a:rPr lang="ko-KR" altLang="en-US" dirty="0"/>
              <a:t>새로운 상황이나 적은 데이터에서도 비교적 잘 작동함</a:t>
            </a:r>
            <a:r>
              <a:rPr lang="en-US" altLang="ko-KR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4AAB22-39C4-4F01-ADF8-B276E3E92CFA}"/>
              </a:ext>
            </a:extLst>
          </p:cNvPr>
          <p:cNvSpPr/>
          <p:nvPr/>
        </p:nvSpPr>
        <p:spPr>
          <a:xfrm>
            <a:off x="1952366" y="5212742"/>
            <a:ext cx="343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자동차 객체인식</a:t>
            </a:r>
            <a:r>
              <a:rPr lang="en-US" altLang="ko-KR" b="1" dirty="0"/>
              <a:t>&gt;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E944EA2-DDAD-40D8-A961-8DA2237546B5}"/>
              </a:ext>
            </a:extLst>
          </p:cNvPr>
          <p:cNvSpPr/>
          <p:nvPr/>
        </p:nvSpPr>
        <p:spPr>
          <a:xfrm>
            <a:off x="1995548" y="104016"/>
            <a:ext cx="818388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개요 및 연구목적</a:t>
            </a:r>
            <a:endParaRPr lang="en-US" altLang="ko-KR" sz="2400" spc="-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851F4B-6316-4D09-A159-4A5BDED9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2" y="1995836"/>
            <a:ext cx="4075653" cy="3041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03674-D007-4101-856A-2E80ABBA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753" y="2153444"/>
            <a:ext cx="5527011" cy="28836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5F2585-5DD4-4EE2-AD6C-F65014CB2590}"/>
              </a:ext>
            </a:extLst>
          </p:cNvPr>
          <p:cNvSpPr/>
          <p:nvPr/>
        </p:nvSpPr>
        <p:spPr>
          <a:xfrm>
            <a:off x="6802249" y="5212742"/>
            <a:ext cx="343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자동차와 사람 객체인식</a:t>
            </a:r>
            <a:r>
              <a:rPr lang="en-US" altLang="ko-KR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2471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47118</TotalTime>
  <Words>4021</Words>
  <Application>Microsoft Office PowerPoint</Application>
  <PresentationFormat>와이드스크린</PresentationFormat>
  <Paragraphs>570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한컴바탕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규태</dc:creator>
  <cp:lastModifiedBy>user</cp:lastModifiedBy>
  <cp:revision>411</cp:revision>
  <cp:lastPrinted>2023-05-19T02:09:29Z</cp:lastPrinted>
  <dcterms:created xsi:type="dcterms:W3CDTF">2021-06-03T18:13:42Z</dcterms:created>
  <dcterms:modified xsi:type="dcterms:W3CDTF">2024-12-04T13:05:24Z</dcterms:modified>
</cp:coreProperties>
</file>